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82" r:id="rId4"/>
    <p:sldId id="279" r:id="rId5"/>
    <p:sldId id="257" r:id="rId6"/>
    <p:sldId id="258" r:id="rId7"/>
    <p:sldId id="278" r:id="rId8"/>
    <p:sldId id="271" r:id="rId9"/>
    <p:sldId id="275" r:id="rId10"/>
    <p:sldId id="277" r:id="rId11"/>
    <p:sldId id="276" r:id="rId12"/>
    <p:sldId id="266" r:id="rId13"/>
    <p:sldId id="267" r:id="rId14"/>
    <p:sldId id="273" r:id="rId15"/>
    <p:sldId id="280" r:id="rId16"/>
    <p:sldId id="281" r:id="rId17"/>
    <p:sldId id="274" r:id="rId18"/>
    <p:sldId id="272" r:id="rId19"/>
    <p:sldId id="264" r:id="rId20"/>
    <p:sldId id="268"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9" autoAdjust="0"/>
    <p:restoredTop sz="94660"/>
  </p:normalViewPr>
  <p:slideViewPr>
    <p:cSldViewPr snapToGrid="0">
      <p:cViewPr varScale="1">
        <p:scale>
          <a:sx n="72" d="100"/>
          <a:sy n="72" d="100"/>
        </p:scale>
        <p:origin x="534"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6BBF1ED-3A05-4193-B5FD-A6A5497E127E}" type="datetimeFigureOut">
              <a:rPr lang="de-DE" smtClean="0"/>
              <a:t>02.12.2023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DCB4DD8-E21C-4432-B782-421A1A73509C}" type="slidenum">
              <a:rPr lang="de-DE" smtClean="0"/>
              <a:t>‹Nr.›</a:t>
            </a:fld>
            <a:endParaRPr lang="de-DE"/>
          </a:p>
        </p:txBody>
      </p:sp>
    </p:spTree>
    <p:extLst>
      <p:ext uri="{BB962C8B-B14F-4D97-AF65-F5344CB8AC3E}">
        <p14:creationId xmlns:p14="http://schemas.microsoft.com/office/powerpoint/2010/main" val="2973239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6BBF1ED-3A05-4193-B5FD-A6A5497E127E}" type="datetimeFigureOut">
              <a:rPr lang="de-DE" smtClean="0"/>
              <a:t>02.12.2023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DCB4DD8-E21C-4432-B782-421A1A73509C}" type="slidenum">
              <a:rPr lang="de-DE" smtClean="0"/>
              <a:t>‹Nr.›</a:t>
            </a:fld>
            <a:endParaRPr lang="de-DE"/>
          </a:p>
        </p:txBody>
      </p:sp>
    </p:spTree>
    <p:extLst>
      <p:ext uri="{BB962C8B-B14F-4D97-AF65-F5344CB8AC3E}">
        <p14:creationId xmlns:p14="http://schemas.microsoft.com/office/powerpoint/2010/main" val="5776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6BBF1ED-3A05-4193-B5FD-A6A5497E127E}" type="datetimeFigureOut">
              <a:rPr lang="de-DE" smtClean="0"/>
              <a:t>02.12.2023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DCB4DD8-E21C-4432-B782-421A1A73509C}" type="slidenum">
              <a:rPr lang="de-DE" smtClean="0"/>
              <a:t>‹Nr.›</a:t>
            </a:fld>
            <a:endParaRPr lang="de-DE"/>
          </a:p>
        </p:txBody>
      </p:sp>
    </p:spTree>
    <p:extLst>
      <p:ext uri="{BB962C8B-B14F-4D97-AF65-F5344CB8AC3E}">
        <p14:creationId xmlns:p14="http://schemas.microsoft.com/office/powerpoint/2010/main" val="182506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6BBF1ED-3A05-4193-B5FD-A6A5497E127E}" type="datetimeFigureOut">
              <a:rPr lang="de-DE" smtClean="0"/>
              <a:t>02.12.2023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DCB4DD8-E21C-4432-B782-421A1A73509C}" type="slidenum">
              <a:rPr lang="de-DE" smtClean="0"/>
              <a:t>‹Nr.›</a:t>
            </a:fld>
            <a:endParaRPr lang="de-DE"/>
          </a:p>
        </p:txBody>
      </p:sp>
    </p:spTree>
    <p:extLst>
      <p:ext uri="{BB962C8B-B14F-4D97-AF65-F5344CB8AC3E}">
        <p14:creationId xmlns:p14="http://schemas.microsoft.com/office/powerpoint/2010/main" val="129005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96BBF1ED-3A05-4193-B5FD-A6A5497E127E}" type="datetimeFigureOut">
              <a:rPr lang="de-DE" smtClean="0"/>
              <a:t>02.12.2023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DCB4DD8-E21C-4432-B782-421A1A73509C}" type="slidenum">
              <a:rPr lang="de-DE" smtClean="0"/>
              <a:t>‹Nr.›</a:t>
            </a:fld>
            <a:endParaRPr lang="de-DE"/>
          </a:p>
        </p:txBody>
      </p:sp>
    </p:spTree>
    <p:extLst>
      <p:ext uri="{BB962C8B-B14F-4D97-AF65-F5344CB8AC3E}">
        <p14:creationId xmlns:p14="http://schemas.microsoft.com/office/powerpoint/2010/main" val="2274261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96BBF1ED-3A05-4193-B5FD-A6A5497E127E}" type="datetimeFigureOut">
              <a:rPr lang="de-DE" smtClean="0"/>
              <a:t>02.12.2023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DCB4DD8-E21C-4432-B782-421A1A73509C}" type="slidenum">
              <a:rPr lang="de-DE" smtClean="0"/>
              <a:t>‹Nr.›</a:t>
            </a:fld>
            <a:endParaRPr lang="de-DE"/>
          </a:p>
        </p:txBody>
      </p:sp>
    </p:spTree>
    <p:extLst>
      <p:ext uri="{BB962C8B-B14F-4D97-AF65-F5344CB8AC3E}">
        <p14:creationId xmlns:p14="http://schemas.microsoft.com/office/powerpoint/2010/main" val="2100524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96BBF1ED-3A05-4193-B5FD-A6A5497E127E}" type="datetimeFigureOut">
              <a:rPr lang="de-DE" smtClean="0"/>
              <a:t>02.12.2023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DCB4DD8-E21C-4432-B782-421A1A73509C}" type="slidenum">
              <a:rPr lang="de-DE" smtClean="0"/>
              <a:t>‹Nr.›</a:t>
            </a:fld>
            <a:endParaRPr lang="de-DE"/>
          </a:p>
        </p:txBody>
      </p:sp>
    </p:spTree>
    <p:extLst>
      <p:ext uri="{BB962C8B-B14F-4D97-AF65-F5344CB8AC3E}">
        <p14:creationId xmlns:p14="http://schemas.microsoft.com/office/powerpoint/2010/main" val="3616920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6BBF1ED-3A05-4193-B5FD-A6A5497E127E}" type="datetimeFigureOut">
              <a:rPr lang="de-DE" smtClean="0"/>
              <a:t>02.12.2023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DCB4DD8-E21C-4432-B782-421A1A73509C}" type="slidenum">
              <a:rPr lang="de-DE" smtClean="0"/>
              <a:t>‹Nr.›</a:t>
            </a:fld>
            <a:endParaRPr lang="de-DE"/>
          </a:p>
        </p:txBody>
      </p:sp>
    </p:spTree>
    <p:extLst>
      <p:ext uri="{BB962C8B-B14F-4D97-AF65-F5344CB8AC3E}">
        <p14:creationId xmlns:p14="http://schemas.microsoft.com/office/powerpoint/2010/main" val="20884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6BBF1ED-3A05-4193-B5FD-A6A5497E127E}" type="datetimeFigureOut">
              <a:rPr lang="de-DE" smtClean="0"/>
              <a:t>02.12.2023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DCB4DD8-E21C-4432-B782-421A1A73509C}" type="slidenum">
              <a:rPr lang="de-DE" smtClean="0"/>
              <a:t>‹Nr.›</a:t>
            </a:fld>
            <a:endParaRPr lang="de-DE"/>
          </a:p>
        </p:txBody>
      </p:sp>
    </p:spTree>
    <p:extLst>
      <p:ext uri="{BB962C8B-B14F-4D97-AF65-F5344CB8AC3E}">
        <p14:creationId xmlns:p14="http://schemas.microsoft.com/office/powerpoint/2010/main" val="407398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96BBF1ED-3A05-4193-B5FD-A6A5497E127E}" type="datetimeFigureOut">
              <a:rPr lang="de-DE" smtClean="0"/>
              <a:t>02.12.2023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DCB4DD8-E21C-4432-B782-421A1A73509C}" type="slidenum">
              <a:rPr lang="de-DE" smtClean="0"/>
              <a:t>‹Nr.›</a:t>
            </a:fld>
            <a:endParaRPr lang="de-DE"/>
          </a:p>
        </p:txBody>
      </p:sp>
    </p:spTree>
    <p:extLst>
      <p:ext uri="{BB962C8B-B14F-4D97-AF65-F5344CB8AC3E}">
        <p14:creationId xmlns:p14="http://schemas.microsoft.com/office/powerpoint/2010/main" val="174078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96BBF1ED-3A05-4193-B5FD-A6A5497E127E}" type="datetimeFigureOut">
              <a:rPr lang="de-DE" smtClean="0"/>
              <a:t>02.12.2023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DCB4DD8-E21C-4432-B782-421A1A73509C}" type="slidenum">
              <a:rPr lang="de-DE" smtClean="0"/>
              <a:t>‹Nr.›</a:t>
            </a:fld>
            <a:endParaRPr lang="de-DE"/>
          </a:p>
        </p:txBody>
      </p:sp>
    </p:spTree>
    <p:extLst>
      <p:ext uri="{BB962C8B-B14F-4D97-AF65-F5344CB8AC3E}">
        <p14:creationId xmlns:p14="http://schemas.microsoft.com/office/powerpoint/2010/main" val="1800090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BBF1ED-3A05-4193-B5FD-A6A5497E127E}" type="datetimeFigureOut">
              <a:rPr lang="de-DE" smtClean="0"/>
              <a:t>02.12.2023</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B4DD8-E21C-4432-B782-421A1A73509C}" type="slidenum">
              <a:rPr lang="de-DE" smtClean="0"/>
              <a:t>‹Nr.›</a:t>
            </a:fld>
            <a:endParaRPr lang="de-DE"/>
          </a:p>
        </p:txBody>
      </p:sp>
    </p:spTree>
    <p:extLst>
      <p:ext uri="{BB962C8B-B14F-4D97-AF65-F5344CB8AC3E}">
        <p14:creationId xmlns:p14="http://schemas.microsoft.com/office/powerpoint/2010/main" val="4060586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hotovoltaik.one/garantie" TargetMode="External"/><Relationship Id="rId2" Type="http://schemas.openxmlformats.org/officeDocument/2006/relationships/hyperlink" Target="https://photovoltaik.one/modulwirkungsgrad" TargetMode="External"/><Relationship Id="rId1" Type="http://schemas.openxmlformats.org/officeDocument/2006/relationships/slideLayout" Target="../slideLayouts/slideLayout1.xml"/><Relationship Id="rId5" Type="http://schemas.openxmlformats.org/officeDocument/2006/relationships/hyperlink" Target="https://photovoltaik.one/pv-ertraege" TargetMode="External"/><Relationship Id="rId4" Type="http://schemas.openxmlformats.org/officeDocument/2006/relationships/hyperlink" Target="https://photovoltaik.one/leistungsgaranti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hotovoltaik.one/sonnenenergie" TargetMode="External"/><Relationship Id="rId2" Type="http://schemas.openxmlformats.org/officeDocument/2006/relationships/hyperlink" Target="https://photovoltaik.one/perc-solarzelle"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376252" y="1826172"/>
            <a:ext cx="5241948" cy="2554545"/>
          </a:xfrm>
          <a:prstGeom prst="rect">
            <a:avLst/>
          </a:prstGeom>
          <a:noFill/>
        </p:spPr>
        <p:txBody>
          <a:bodyPr wrap="none" rtlCol="0">
            <a:spAutoFit/>
          </a:bodyPr>
          <a:lstStyle/>
          <a:p>
            <a:r>
              <a:rPr lang="de-DE" sz="3200" b="1" dirty="0"/>
              <a:t>Albert und Brigitte Dembinski</a:t>
            </a:r>
          </a:p>
          <a:p>
            <a:endParaRPr lang="de-DE" sz="3200" b="1" dirty="0"/>
          </a:p>
          <a:p>
            <a:r>
              <a:rPr lang="de-DE" sz="3200" b="1" dirty="0"/>
              <a:t>Im Goldenen Tal 12</a:t>
            </a:r>
          </a:p>
          <a:p>
            <a:endParaRPr lang="de-DE" sz="3200" b="1" dirty="0"/>
          </a:p>
          <a:p>
            <a:r>
              <a:rPr lang="de-DE" sz="3200" b="1" dirty="0"/>
              <a:t>83629 Naring</a:t>
            </a:r>
          </a:p>
        </p:txBody>
      </p:sp>
      <p:sp>
        <p:nvSpPr>
          <p:cNvPr id="8" name="Textfeld 7"/>
          <p:cNvSpPr txBox="1"/>
          <p:nvPr/>
        </p:nvSpPr>
        <p:spPr>
          <a:xfrm>
            <a:off x="681197" y="3811023"/>
            <a:ext cx="3093411" cy="369332"/>
          </a:xfrm>
          <a:prstGeom prst="rect">
            <a:avLst/>
          </a:prstGeom>
          <a:noFill/>
        </p:spPr>
        <p:txBody>
          <a:bodyPr wrap="none" rtlCol="0">
            <a:spAutoFit/>
          </a:bodyPr>
          <a:lstStyle/>
          <a:p>
            <a:r>
              <a:rPr lang="de-DE" dirty="0">
                <a:solidFill>
                  <a:schemeClr val="bg1"/>
                </a:solidFill>
              </a:rPr>
              <a:t>Neubau Rathaus Bad Feilnbach</a:t>
            </a:r>
          </a:p>
        </p:txBody>
      </p:sp>
      <p:pic>
        <p:nvPicPr>
          <p:cNvPr id="3" name="Grafik 2"/>
          <p:cNvPicPr>
            <a:picLocks noChangeAspect="1"/>
          </p:cNvPicPr>
          <p:nvPr/>
        </p:nvPicPr>
        <p:blipFill>
          <a:blip r:embed="rId2"/>
          <a:stretch>
            <a:fillRect/>
          </a:stretch>
        </p:blipFill>
        <p:spPr>
          <a:xfrm rot="10800000">
            <a:off x="451488" y="1577891"/>
            <a:ext cx="5412492" cy="3134312"/>
          </a:xfrm>
          <a:prstGeom prst="rect">
            <a:avLst/>
          </a:prstGeom>
        </p:spPr>
      </p:pic>
      <p:pic>
        <p:nvPicPr>
          <p:cNvPr id="3074" name="Picture 2" descr="Datei:Nordpfeil 1 schwarz 0 Grad Landscape.svg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567" y="386680"/>
            <a:ext cx="2198979" cy="73299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r Verbinder 3"/>
          <p:cNvCxnSpPr/>
          <p:nvPr/>
        </p:nvCxnSpPr>
        <p:spPr>
          <a:xfrm flipV="1">
            <a:off x="3520440" y="2304288"/>
            <a:ext cx="82296" cy="117043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09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2306662976"/>
              </p:ext>
            </p:extLst>
          </p:nvPr>
        </p:nvGraphicFramePr>
        <p:xfrm>
          <a:off x="419879" y="3"/>
          <a:ext cx="4413378" cy="6857993"/>
        </p:xfrm>
        <a:graphic>
          <a:graphicData uri="http://schemas.openxmlformats.org/drawingml/2006/table">
            <a:tbl>
              <a:tblPr/>
              <a:tblGrid>
                <a:gridCol w="2485478">
                  <a:extLst>
                    <a:ext uri="{9D8B030D-6E8A-4147-A177-3AD203B41FA5}">
                      <a16:colId xmlns:a16="http://schemas.microsoft.com/office/drawing/2014/main" val="20000"/>
                    </a:ext>
                  </a:extLst>
                </a:gridCol>
                <a:gridCol w="1927900">
                  <a:extLst>
                    <a:ext uri="{9D8B030D-6E8A-4147-A177-3AD203B41FA5}">
                      <a16:colId xmlns:a16="http://schemas.microsoft.com/office/drawing/2014/main" val="20001"/>
                    </a:ext>
                  </a:extLst>
                </a:gridCol>
              </a:tblGrid>
              <a:tr h="542030">
                <a:tc>
                  <a:txBody>
                    <a:bodyPr/>
                    <a:lstStyle/>
                    <a:p>
                      <a:pPr algn="ctr" fontAlgn="ctr"/>
                      <a:r>
                        <a:rPr lang="de-DE" sz="800" b="1" dirty="0">
                          <a:effectLst/>
                          <a:latin typeface="inherit"/>
                        </a:rPr>
                        <a:t>Modulname</a:t>
                      </a:r>
                      <a:endParaRPr lang="de-DE" sz="800" dirty="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de-DE" sz="800" b="1">
                          <a:effectLst/>
                          <a:latin typeface="inherit"/>
                        </a:rPr>
                        <a:t>Meyer Burger Black</a:t>
                      </a:r>
                      <a:br>
                        <a:rPr lang="de-DE" sz="800" b="1">
                          <a:effectLst/>
                          <a:latin typeface="inherit"/>
                        </a:rPr>
                      </a:b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42030">
                <a:tc>
                  <a:txBody>
                    <a:bodyPr/>
                    <a:lstStyle/>
                    <a:p>
                      <a:pPr algn="ctr" fontAlgn="ctr"/>
                      <a:r>
                        <a:rPr lang="de-DE" sz="800" b="1">
                          <a:effectLst/>
                          <a:latin typeface="inherit"/>
                        </a:rPr>
                        <a:t>Länge x Breite x Höhe (mm)</a:t>
                      </a: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de-DE" sz="800">
                          <a:effectLst/>
                          <a:latin typeface="inherit"/>
                        </a:rPr>
                        <a:t>1767 x 1041 x 35</a:t>
                      </a:r>
                      <a:br>
                        <a:rPr lang="de-DE" sz="800">
                          <a:effectLst/>
                          <a:latin typeface="inherit"/>
                        </a:rPr>
                      </a:b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542030">
                <a:tc>
                  <a:txBody>
                    <a:bodyPr/>
                    <a:lstStyle/>
                    <a:p>
                      <a:pPr algn="ctr" fontAlgn="ctr"/>
                      <a:r>
                        <a:rPr lang="de-DE" sz="800" b="1">
                          <a:effectLst/>
                          <a:latin typeface="inherit"/>
                        </a:rPr>
                        <a:t>Leistung in Watt</a:t>
                      </a:r>
                      <a:br>
                        <a:rPr lang="de-DE" sz="800" b="1">
                          <a:effectLst/>
                          <a:latin typeface="inherit"/>
                        </a:rPr>
                      </a:b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de-DE" sz="800">
                          <a:effectLst/>
                          <a:latin typeface="inherit"/>
                        </a:rPr>
                        <a:t>375 – 395</a:t>
                      </a: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42030">
                <a:tc>
                  <a:txBody>
                    <a:bodyPr/>
                    <a:lstStyle/>
                    <a:p>
                      <a:pPr algn="ctr" fontAlgn="ctr"/>
                      <a:r>
                        <a:rPr lang="de-DE" sz="800" b="1" u="none" strike="noStrike">
                          <a:solidFill>
                            <a:srgbClr val="00A022"/>
                          </a:solidFill>
                          <a:effectLst/>
                          <a:latin typeface="inherit"/>
                          <a:hlinkClick r:id="rId2"/>
                        </a:rPr>
                        <a:t>Modulwirkungsgrad</a:t>
                      </a:r>
                      <a:r>
                        <a:rPr lang="de-DE" sz="800" b="1">
                          <a:effectLst/>
                          <a:latin typeface="inherit"/>
                        </a:rPr>
                        <a:t> in %</a:t>
                      </a:r>
                      <a:br>
                        <a:rPr lang="de-DE" sz="800" b="1">
                          <a:effectLst/>
                          <a:latin typeface="inherit"/>
                        </a:rPr>
                      </a:b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base"/>
                      <a:r>
                        <a:rPr lang="de-DE" sz="800" b="0">
                          <a:effectLst/>
                          <a:latin typeface="Roboto"/>
                        </a:rPr>
                        <a:t>max. 21,5</a:t>
                      </a: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r h="542030">
                <a:tc>
                  <a:txBody>
                    <a:bodyPr/>
                    <a:lstStyle/>
                    <a:p>
                      <a:pPr algn="ctr" fontAlgn="ctr"/>
                      <a:r>
                        <a:rPr lang="de-DE" sz="800" b="1">
                          <a:effectLst/>
                          <a:latin typeface="inherit"/>
                        </a:rPr>
                        <a:t>Gewicht in kg</a:t>
                      </a:r>
                      <a:br>
                        <a:rPr lang="de-DE" sz="800" b="1">
                          <a:effectLst/>
                          <a:latin typeface="inherit"/>
                        </a:rPr>
                      </a:b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de-DE" sz="800" dirty="0">
                          <a:effectLst/>
                          <a:latin typeface="inherit"/>
                        </a:rPr>
                        <a:t>19,7</a:t>
                      </a: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42030">
                <a:tc>
                  <a:txBody>
                    <a:bodyPr/>
                    <a:lstStyle/>
                    <a:p>
                      <a:pPr algn="ctr" fontAlgn="ctr"/>
                      <a:r>
                        <a:rPr lang="de-DE" sz="800" b="1" dirty="0">
                          <a:effectLst/>
                          <a:latin typeface="inherit"/>
                        </a:rPr>
                        <a:t>Zellenanzahl in Stück</a:t>
                      </a:r>
                      <a:br>
                        <a:rPr lang="de-DE" sz="800" b="1" dirty="0">
                          <a:effectLst/>
                          <a:latin typeface="inherit"/>
                        </a:rPr>
                      </a:br>
                      <a:endParaRPr lang="de-DE" sz="800" dirty="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de-DE" sz="800">
                          <a:effectLst/>
                          <a:latin typeface="inherit"/>
                        </a:rPr>
                        <a:t>120</a:t>
                      </a: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05"/>
                  </a:ext>
                </a:extLst>
              </a:tr>
              <a:tr h="542030">
                <a:tc>
                  <a:txBody>
                    <a:bodyPr/>
                    <a:lstStyle/>
                    <a:p>
                      <a:pPr algn="ctr" fontAlgn="ctr"/>
                      <a:r>
                        <a:rPr lang="de-DE" sz="800" b="1" u="none" strike="noStrike">
                          <a:solidFill>
                            <a:srgbClr val="00A022"/>
                          </a:solidFill>
                          <a:effectLst/>
                          <a:latin typeface="inherit"/>
                          <a:hlinkClick r:id="rId3"/>
                        </a:rPr>
                        <a:t>Produktgarantie</a:t>
                      </a:r>
                      <a:r>
                        <a:rPr lang="de-DE" sz="800" b="1">
                          <a:effectLst/>
                          <a:latin typeface="inherit"/>
                        </a:rPr>
                        <a:t> in Jahren</a:t>
                      </a:r>
                      <a:br>
                        <a:rPr lang="de-DE" sz="800" b="1">
                          <a:effectLst/>
                          <a:latin typeface="inherit"/>
                        </a:rPr>
                      </a:b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de-DE" sz="800">
                          <a:effectLst/>
                          <a:latin typeface="inherit"/>
                        </a:rPr>
                        <a:t>25</a:t>
                      </a: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42030">
                <a:tc>
                  <a:txBody>
                    <a:bodyPr/>
                    <a:lstStyle/>
                    <a:p>
                      <a:pPr algn="ctr" fontAlgn="ctr"/>
                      <a:r>
                        <a:rPr lang="de-DE" sz="800" b="1" u="none" strike="noStrike">
                          <a:solidFill>
                            <a:srgbClr val="00A022"/>
                          </a:solidFill>
                          <a:effectLst/>
                          <a:latin typeface="inherit"/>
                          <a:hlinkClick r:id="rId4"/>
                        </a:rPr>
                        <a:t>Leistungsgarantie</a:t>
                      </a:r>
                      <a:r>
                        <a:rPr lang="de-DE" sz="800" b="1">
                          <a:effectLst/>
                          <a:latin typeface="inherit"/>
                        </a:rPr>
                        <a:t> in Jahren</a:t>
                      </a:r>
                      <a:br>
                        <a:rPr lang="de-DE" sz="800" b="1">
                          <a:effectLst/>
                          <a:latin typeface="inherit"/>
                        </a:rPr>
                      </a:b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de-DE" sz="800">
                          <a:effectLst/>
                          <a:latin typeface="inherit"/>
                        </a:rPr>
                        <a:t>25</a:t>
                      </a: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07"/>
                  </a:ext>
                </a:extLst>
              </a:tr>
              <a:tr h="542030">
                <a:tc>
                  <a:txBody>
                    <a:bodyPr/>
                    <a:lstStyle/>
                    <a:p>
                      <a:pPr algn="ctr" fontAlgn="ctr"/>
                      <a:r>
                        <a:rPr lang="de-DE" sz="800" b="1">
                          <a:effectLst/>
                          <a:latin typeface="inherit"/>
                        </a:rPr>
                        <a:t>Zelltechnologie</a:t>
                      </a: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it-IT" sz="800">
                          <a:effectLst/>
                          <a:latin typeface="inherit"/>
                        </a:rPr>
                        <a:t>Halbzellenmodul 120, mono n-Si, HJT</a:t>
                      </a: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542030">
                <a:tc>
                  <a:txBody>
                    <a:bodyPr/>
                    <a:lstStyle/>
                    <a:p>
                      <a:pPr algn="ctr" fontAlgn="ctr"/>
                      <a:r>
                        <a:rPr lang="de-DE" sz="800" b="1">
                          <a:effectLst/>
                          <a:latin typeface="inherit"/>
                        </a:rPr>
                        <a:t>Frontabdeckung</a:t>
                      </a: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de-DE" sz="800">
                          <a:effectLst/>
                          <a:latin typeface="inherit"/>
                        </a:rPr>
                        <a:t>Solarglas, 3,2 mm, mit Antireflexbeschichtung</a:t>
                      </a: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09"/>
                  </a:ext>
                </a:extLst>
              </a:tr>
              <a:tr h="542030">
                <a:tc>
                  <a:txBody>
                    <a:bodyPr/>
                    <a:lstStyle/>
                    <a:p>
                      <a:pPr algn="ctr" fontAlgn="ctr"/>
                      <a:r>
                        <a:rPr lang="de-DE" sz="800" b="1">
                          <a:effectLst/>
                          <a:latin typeface="inherit"/>
                        </a:rPr>
                        <a:t>Rückabdeckung</a:t>
                      </a: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de-DE" sz="800">
                          <a:effectLst/>
                          <a:latin typeface="inherit"/>
                        </a:rPr>
                        <a:t>Hochbarriere-Konstruktion, schwarz</a:t>
                      </a: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542030">
                <a:tc>
                  <a:txBody>
                    <a:bodyPr/>
                    <a:lstStyle/>
                    <a:p>
                      <a:pPr algn="ctr" fontAlgn="ctr"/>
                      <a:r>
                        <a:rPr lang="de-DE" sz="800" b="1">
                          <a:effectLst/>
                          <a:latin typeface="inherit"/>
                        </a:rPr>
                        <a:t>Rahmenmaterial</a:t>
                      </a: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ctr"/>
                      <a:r>
                        <a:rPr lang="de-DE" sz="800">
                          <a:effectLst/>
                          <a:latin typeface="inherit"/>
                        </a:rPr>
                        <a:t>Eloxiertes Aluminium (schwarz)</a:t>
                      </a: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11"/>
                  </a:ext>
                </a:extLst>
              </a:tr>
              <a:tr h="353633">
                <a:tc>
                  <a:txBody>
                    <a:bodyPr/>
                    <a:lstStyle/>
                    <a:p>
                      <a:pPr algn="ctr" fontAlgn="ctr"/>
                      <a:r>
                        <a:rPr lang="de-DE" sz="800" b="1">
                          <a:effectLst/>
                          <a:latin typeface="inherit"/>
                        </a:rPr>
                        <a:t>Herstellungsort</a:t>
                      </a:r>
                      <a:endParaRPr lang="de-DE" sz="800">
                        <a:effectLst/>
                        <a:latin typeface="inherit"/>
                      </a:endParaRP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ctr"/>
                      <a:r>
                        <a:rPr lang="de-DE" sz="800" dirty="0">
                          <a:effectLst/>
                          <a:latin typeface="inherit"/>
                        </a:rPr>
                        <a:t>Deutschland</a:t>
                      </a:r>
                    </a:p>
                  </a:txBody>
                  <a:tcPr marL="32902" marR="32902" marT="53466" marB="5346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
        <p:nvSpPr>
          <p:cNvPr id="7" name="Rechteck 6"/>
          <p:cNvSpPr/>
          <p:nvPr/>
        </p:nvSpPr>
        <p:spPr>
          <a:xfrm>
            <a:off x="5194043" y="1028343"/>
            <a:ext cx="6096000" cy="4185761"/>
          </a:xfrm>
          <a:prstGeom prst="rect">
            <a:avLst/>
          </a:prstGeom>
        </p:spPr>
        <p:txBody>
          <a:bodyPr>
            <a:spAutoFit/>
          </a:bodyPr>
          <a:lstStyle/>
          <a:p>
            <a:pPr fontAlgn="base">
              <a:buFont typeface="Arial" panose="020B0604020202020204" pitchFamily="34" charset="0"/>
              <a:buChar char="•"/>
            </a:pPr>
            <a:r>
              <a:rPr lang="de-DE" sz="1400" b="1" dirty="0">
                <a:solidFill>
                  <a:srgbClr val="282828"/>
                </a:solidFill>
                <a:latin typeface="inherit"/>
              </a:rPr>
              <a:t>bis zu 20 Prozent </a:t>
            </a:r>
            <a:r>
              <a:rPr lang="de-DE" sz="1400" b="1" dirty="0">
                <a:solidFill>
                  <a:srgbClr val="00A022"/>
                </a:solidFill>
                <a:latin typeface="inherit"/>
                <a:hlinkClick r:id="rId5"/>
              </a:rPr>
              <a:t>höhere Erträge</a:t>
            </a:r>
            <a:r>
              <a:rPr lang="de-DE" sz="1400" b="1" dirty="0">
                <a:solidFill>
                  <a:srgbClr val="282828"/>
                </a:solidFill>
                <a:latin typeface="inherit"/>
              </a:rPr>
              <a:t> an Energie auch bei schwachen Lichtverhältnissen dank </a:t>
            </a:r>
            <a:r>
              <a:rPr lang="de-DE" sz="1400" b="1" dirty="0" err="1">
                <a:solidFill>
                  <a:srgbClr val="282828"/>
                </a:solidFill>
                <a:latin typeface="inherit"/>
              </a:rPr>
              <a:t>Heterojunction</a:t>
            </a:r>
            <a:r>
              <a:rPr lang="de-DE" sz="1400" b="1" dirty="0">
                <a:solidFill>
                  <a:srgbClr val="282828"/>
                </a:solidFill>
                <a:latin typeface="inherit"/>
              </a:rPr>
              <a:t>-Technologie</a:t>
            </a:r>
          </a:p>
          <a:p>
            <a:pPr fontAlgn="base">
              <a:buFont typeface="Arial" panose="020B0604020202020204" pitchFamily="34" charset="0"/>
              <a:buChar char="•"/>
            </a:pPr>
            <a:endParaRPr lang="de-DE" sz="1400" dirty="0">
              <a:solidFill>
                <a:srgbClr val="282828"/>
              </a:solidFill>
              <a:latin typeface="inherit"/>
            </a:endParaRPr>
          </a:p>
          <a:p>
            <a:pPr fontAlgn="base">
              <a:buFont typeface="Arial" panose="020B0604020202020204" pitchFamily="34" charset="0"/>
              <a:buChar char="•"/>
            </a:pPr>
            <a:r>
              <a:rPr lang="de-DE" sz="1400" b="1" dirty="0">
                <a:solidFill>
                  <a:srgbClr val="282828"/>
                </a:solidFill>
                <a:latin typeface="inherit"/>
              </a:rPr>
              <a:t>Produkt- und Leistungsgarantie von 25 Jahren auf die Module</a:t>
            </a:r>
          </a:p>
          <a:p>
            <a:pPr fontAlgn="base">
              <a:buFont typeface="Arial" panose="020B0604020202020204" pitchFamily="34" charset="0"/>
              <a:buChar char="•"/>
            </a:pPr>
            <a:endParaRPr lang="de-DE" sz="1400" dirty="0">
              <a:solidFill>
                <a:srgbClr val="282828"/>
              </a:solidFill>
              <a:latin typeface="inherit"/>
            </a:endParaRPr>
          </a:p>
          <a:p>
            <a:pPr fontAlgn="base">
              <a:buFont typeface="Arial" panose="020B0604020202020204" pitchFamily="34" charset="0"/>
              <a:buChar char="•"/>
            </a:pPr>
            <a:r>
              <a:rPr lang="de-DE" sz="1400" b="1" dirty="0">
                <a:solidFill>
                  <a:srgbClr val="282828"/>
                </a:solidFill>
                <a:latin typeface="inherit"/>
              </a:rPr>
              <a:t>garantierte Erträge über Jahrzehnte; auch nach 25 Jahren noch Leistung von 92 Prozent</a:t>
            </a:r>
          </a:p>
          <a:p>
            <a:pPr fontAlgn="base">
              <a:buFont typeface="Arial" panose="020B0604020202020204" pitchFamily="34" charset="0"/>
              <a:buChar char="•"/>
            </a:pPr>
            <a:endParaRPr lang="de-DE" sz="1400" dirty="0">
              <a:solidFill>
                <a:srgbClr val="282828"/>
              </a:solidFill>
              <a:latin typeface="inherit"/>
            </a:endParaRPr>
          </a:p>
          <a:p>
            <a:pPr fontAlgn="base">
              <a:buFont typeface="Arial" panose="020B0604020202020204" pitchFamily="34" charset="0"/>
              <a:buChar char="•"/>
            </a:pPr>
            <a:r>
              <a:rPr lang="de-DE" sz="1400" b="1" dirty="0">
                <a:solidFill>
                  <a:srgbClr val="282828"/>
                </a:solidFill>
                <a:latin typeface="inherit"/>
              </a:rPr>
              <a:t>Bruchsicherheit und maximale Widerstandsfähigkeit aufgrund der </a:t>
            </a:r>
            <a:r>
              <a:rPr lang="de-DE" sz="1400" b="1" dirty="0" err="1">
                <a:solidFill>
                  <a:srgbClr val="282828"/>
                </a:solidFill>
                <a:latin typeface="inherit"/>
              </a:rPr>
              <a:t>SmartWire</a:t>
            </a:r>
            <a:r>
              <a:rPr lang="de-DE" sz="1400" b="1" dirty="0">
                <a:solidFill>
                  <a:srgbClr val="282828"/>
                </a:solidFill>
                <a:latin typeface="inherit"/>
              </a:rPr>
              <a:t>-Technologie</a:t>
            </a:r>
          </a:p>
          <a:p>
            <a:pPr fontAlgn="base">
              <a:buFont typeface="Arial" panose="020B0604020202020204" pitchFamily="34" charset="0"/>
              <a:buChar char="•"/>
            </a:pPr>
            <a:endParaRPr lang="de-DE" sz="1400" dirty="0">
              <a:solidFill>
                <a:srgbClr val="282828"/>
              </a:solidFill>
              <a:latin typeface="inherit"/>
            </a:endParaRPr>
          </a:p>
          <a:p>
            <a:pPr fontAlgn="base">
              <a:buFont typeface="Arial" panose="020B0604020202020204" pitchFamily="34" charset="0"/>
              <a:buChar char="•"/>
            </a:pPr>
            <a:r>
              <a:rPr lang="de-DE" sz="1400" b="1" dirty="0">
                <a:solidFill>
                  <a:srgbClr val="282828"/>
                </a:solidFill>
                <a:latin typeface="inherit"/>
              </a:rPr>
              <a:t>höchste Qualitätsstandards, da die Solarzellen und Solarmodule ausschließlich in Deutschland gefertigt werden</a:t>
            </a:r>
          </a:p>
          <a:p>
            <a:pPr fontAlgn="base">
              <a:buFont typeface="Arial" panose="020B0604020202020204" pitchFamily="34" charset="0"/>
              <a:buChar char="•"/>
            </a:pPr>
            <a:endParaRPr lang="de-DE" sz="1400" dirty="0">
              <a:solidFill>
                <a:srgbClr val="282828"/>
              </a:solidFill>
              <a:latin typeface="inherit"/>
            </a:endParaRPr>
          </a:p>
          <a:p>
            <a:pPr fontAlgn="base">
              <a:buFont typeface="Arial" panose="020B0604020202020204" pitchFamily="34" charset="0"/>
              <a:buChar char="•"/>
            </a:pPr>
            <a:r>
              <a:rPr lang="de-DE" sz="1400" b="1" dirty="0">
                <a:solidFill>
                  <a:srgbClr val="282828"/>
                </a:solidFill>
                <a:latin typeface="inherit"/>
              </a:rPr>
              <a:t>mehr Nachhaltigkeit aufgrund des Verzichts auf Blei und verschiedene Lösungsmittel</a:t>
            </a:r>
          </a:p>
          <a:p>
            <a:pPr fontAlgn="base">
              <a:buFont typeface="Arial" panose="020B0604020202020204" pitchFamily="34" charset="0"/>
              <a:buChar char="•"/>
            </a:pPr>
            <a:endParaRPr lang="de-DE" sz="1400" dirty="0">
              <a:solidFill>
                <a:srgbClr val="282828"/>
              </a:solidFill>
              <a:latin typeface="inherit"/>
            </a:endParaRPr>
          </a:p>
          <a:p>
            <a:pPr fontAlgn="base">
              <a:buFont typeface="Arial" panose="020B0604020202020204" pitchFamily="34" charset="0"/>
              <a:buChar char="•"/>
            </a:pPr>
            <a:r>
              <a:rPr lang="de-DE" sz="1400" b="1" dirty="0">
                <a:solidFill>
                  <a:srgbClr val="282828"/>
                </a:solidFill>
                <a:latin typeface="inherit"/>
              </a:rPr>
              <a:t>überdurchschnittliche Langlebigkeit und damit Kosteneinsparung, da nicht so schnell in neue Module investiert werden muss</a:t>
            </a:r>
            <a:endParaRPr lang="de-DE" sz="1400" b="0" i="0" dirty="0">
              <a:solidFill>
                <a:srgbClr val="282828"/>
              </a:solidFill>
              <a:effectLst/>
              <a:latin typeface="inherit"/>
            </a:endParaRPr>
          </a:p>
        </p:txBody>
      </p:sp>
    </p:spTree>
    <p:extLst>
      <p:ext uri="{BB962C8B-B14F-4D97-AF65-F5344CB8AC3E}">
        <p14:creationId xmlns:p14="http://schemas.microsoft.com/office/powerpoint/2010/main" val="47293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43070" y="197346"/>
            <a:ext cx="6096000" cy="6463308"/>
          </a:xfrm>
          <a:prstGeom prst="rect">
            <a:avLst/>
          </a:prstGeom>
        </p:spPr>
        <p:txBody>
          <a:bodyPr>
            <a:spAutoFit/>
          </a:bodyPr>
          <a:lstStyle/>
          <a:p>
            <a:pPr fontAlgn="base"/>
            <a:r>
              <a:rPr lang="de-DE" dirty="0">
                <a:solidFill>
                  <a:srgbClr val="333333"/>
                </a:solidFill>
                <a:latin typeface="Roboto Slab"/>
              </a:rPr>
              <a:t>Höhere Erträge mit der </a:t>
            </a:r>
            <a:r>
              <a:rPr lang="de-DE" dirty="0" err="1">
                <a:solidFill>
                  <a:srgbClr val="333333"/>
                </a:solidFill>
                <a:latin typeface="Roboto Slab"/>
              </a:rPr>
              <a:t>Heterojunction</a:t>
            </a:r>
            <a:r>
              <a:rPr lang="de-DE" dirty="0">
                <a:solidFill>
                  <a:srgbClr val="333333"/>
                </a:solidFill>
                <a:latin typeface="Roboto Slab"/>
              </a:rPr>
              <a:t>-Technologie</a:t>
            </a:r>
          </a:p>
          <a:p>
            <a:pPr fontAlgn="base"/>
            <a:r>
              <a:rPr lang="de-DE" dirty="0">
                <a:latin typeface="Roboto"/>
              </a:rPr>
              <a:t>Die Module von des Unternehmens unterscheiden sich von den Modulen anderer Hersteller aufgrund der </a:t>
            </a:r>
            <a:r>
              <a:rPr lang="de-DE" dirty="0" err="1">
                <a:latin typeface="Roboto"/>
              </a:rPr>
              <a:t>Heterojunction</a:t>
            </a:r>
            <a:r>
              <a:rPr lang="de-DE" dirty="0">
                <a:latin typeface="Roboto"/>
              </a:rPr>
              <a:t>-Technologie. Diese Technologie ist eine Weiterentwicklung der </a:t>
            </a:r>
            <a:r>
              <a:rPr lang="de-DE" dirty="0">
                <a:solidFill>
                  <a:srgbClr val="00A022"/>
                </a:solidFill>
                <a:latin typeface="inherit"/>
                <a:hlinkClick r:id="rId2"/>
              </a:rPr>
              <a:t>PERC-Technologie</a:t>
            </a:r>
            <a:r>
              <a:rPr lang="de-DE" dirty="0">
                <a:latin typeface="Roboto"/>
              </a:rPr>
              <a:t>, die bereits als äußerst effizient gilt. Bei der PERC-Technologie verfügen die Solarzellen über eine passivierte Emissionselektrode und </a:t>
            </a:r>
            <a:r>
              <a:rPr lang="de-DE" dirty="0" err="1">
                <a:latin typeface="Roboto"/>
              </a:rPr>
              <a:t>Rückeite</a:t>
            </a:r>
            <a:r>
              <a:rPr lang="de-DE" dirty="0">
                <a:latin typeface="Roboto"/>
              </a:rPr>
              <a:t>.</a:t>
            </a:r>
          </a:p>
          <a:p>
            <a:pPr fontAlgn="base"/>
            <a:r>
              <a:rPr lang="de-DE" dirty="0">
                <a:latin typeface="Roboto"/>
              </a:rPr>
              <a:t>Die </a:t>
            </a:r>
            <a:r>
              <a:rPr lang="de-DE" dirty="0" err="1">
                <a:latin typeface="Roboto"/>
              </a:rPr>
              <a:t>Heterojunction</a:t>
            </a:r>
            <a:r>
              <a:rPr lang="de-DE" dirty="0">
                <a:latin typeface="Roboto"/>
              </a:rPr>
              <a:t>-Technologie ermöglicht einen noch deutlich höheren Energieertrag als die PERC-Technologie. Pro Fläche können bis zu 20 Prozent mehr Energie erzielt werden. Da bei dieser Technologie unterschiedliche Siliziumschichten miteinander kombiniert werden, entsteht eine einzigartige Zellstruktur. Die Zellen können deutlich mehr </a:t>
            </a:r>
            <a:r>
              <a:rPr lang="de-DE" dirty="0">
                <a:solidFill>
                  <a:srgbClr val="00A022"/>
                </a:solidFill>
                <a:latin typeface="inherit"/>
                <a:hlinkClick r:id="rId3"/>
              </a:rPr>
              <a:t>Sonnenenergie</a:t>
            </a:r>
            <a:r>
              <a:rPr lang="de-DE" dirty="0">
                <a:latin typeface="Roboto"/>
              </a:rPr>
              <a:t> aufnehmen und auch noch bei schwachem Sonnenlicht gute Erträge bringen.</a:t>
            </a:r>
          </a:p>
          <a:p>
            <a:pPr fontAlgn="base"/>
            <a:r>
              <a:rPr lang="de-DE" dirty="0">
                <a:latin typeface="Roboto"/>
              </a:rPr>
              <a:t>Zusätzlich wendet das Unternehmen die </a:t>
            </a:r>
            <a:r>
              <a:rPr lang="de-DE" dirty="0" err="1">
                <a:latin typeface="Roboto"/>
              </a:rPr>
              <a:t>SmartWire</a:t>
            </a:r>
            <a:r>
              <a:rPr lang="de-DE" dirty="0">
                <a:latin typeface="Roboto"/>
              </a:rPr>
              <a:t>-Technologie mit hauchdünnen Verbindungsdrähten an, um die Abschattung auf den Solarmodulen um bis zu 30 Prozent zu verringern. Mit dieser Technologie wird auch die Zellstabilität verbessert. Die Zellen sind weniger anfällig für Mikrorisse.</a:t>
            </a:r>
            <a:endParaRPr lang="de-DE" b="0" dirty="0">
              <a:effectLst/>
              <a:latin typeface="Roboto"/>
            </a:endParaRPr>
          </a:p>
        </p:txBody>
      </p:sp>
      <p:sp>
        <p:nvSpPr>
          <p:cNvPr id="3" name="Rechteck 2"/>
          <p:cNvSpPr/>
          <p:nvPr/>
        </p:nvSpPr>
        <p:spPr>
          <a:xfrm>
            <a:off x="6183085" y="1720840"/>
            <a:ext cx="6096000" cy="3416320"/>
          </a:xfrm>
          <a:prstGeom prst="rect">
            <a:avLst/>
          </a:prstGeom>
        </p:spPr>
        <p:txBody>
          <a:bodyPr>
            <a:spAutoFit/>
          </a:bodyPr>
          <a:lstStyle/>
          <a:p>
            <a:pPr fontAlgn="base"/>
            <a:r>
              <a:rPr lang="de-DE" b="1" dirty="0">
                <a:solidFill>
                  <a:srgbClr val="282828"/>
                </a:solidFill>
                <a:latin typeface="inherit"/>
              </a:rPr>
              <a:t>Eine PERC-Solarzelle (</a:t>
            </a:r>
            <a:r>
              <a:rPr lang="de-DE" b="1" dirty="0" err="1">
                <a:solidFill>
                  <a:srgbClr val="282828"/>
                </a:solidFill>
                <a:latin typeface="inherit"/>
              </a:rPr>
              <a:t>Passivated</a:t>
            </a:r>
            <a:r>
              <a:rPr lang="de-DE" b="1" dirty="0">
                <a:solidFill>
                  <a:srgbClr val="282828"/>
                </a:solidFill>
                <a:latin typeface="inherit"/>
              </a:rPr>
              <a:t> Emitter </a:t>
            </a:r>
            <a:r>
              <a:rPr lang="de-DE" b="1" dirty="0" err="1">
                <a:solidFill>
                  <a:srgbClr val="282828"/>
                </a:solidFill>
                <a:latin typeface="inherit"/>
              </a:rPr>
              <a:t>Rear</a:t>
            </a:r>
            <a:r>
              <a:rPr lang="de-DE" b="1" dirty="0">
                <a:solidFill>
                  <a:srgbClr val="282828"/>
                </a:solidFill>
                <a:latin typeface="inherit"/>
              </a:rPr>
              <a:t> </a:t>
            </a:r>
            <a:r>
              <a:rPr lang="de-DE" b="1" dirty="0" err="1">
                <a:solidFill>
                  <a:srgbClr val="282828"/>
                </a:solidFill>
                <a:latin typeface="inherit"/>
              </a:rPr>
              <a:t>Cell</a:t>
            </a:r>
            <a:r>
              <a:rPr lang="de-DE" b="1" dirty="0">
                <a:solidFill>
                  <a:srgbClr val="282828"/>
                </a:solidFill>
                <a:latin typeface="inherit"/>
              </a:rPr>
              <a:t>) ist eine Art von Photovoltaik-Solarzelle, die eine passivierte Rückseite hat. Dies bedeutet, dass die Rückseite der Zelle mit einer dünnen Schicht aus passivierendem Material bedeckt ist, um das Licht besser reflektieren zu können.</a:t>
            </a:r>
            <a:endParaRPr lang="de-DE" dirty="0">
              <a:solidFill>
                <a:srgbClr val="282828"/>
              </a:solidFill>
              <a:latin typeface="Roboto"/>
            </a:endParaRPr>
          </a:p>
          <a:p>
            <a:pPr fontAlgn="base"/>
            <a:r>
              <a:rPr lang="de-DE" b="1" dirty="0">
                <a:solidFill>
                  <a:srgbClr val="282828"/>
                </a:solidFill>
                <a:latin typeface="inherit"/>
              </a:rPr>
              <a:t>Dadurch kann die PERC-Solarzelle mehr Licht absorbieren und somit mehr Strom erzeugen als eine traditionelle Solarzelle. Die PERC-Technologie wird seit einigen Jahren verstärkt in der Solarindustrie eingesetzt und hat dazu beigetragen, die Effizienz von Solarzellen zu verbessern.</a:t>
            </a:r>
            <a:endParaRPr lang="de-DE" b="0" i="0" dirty="0">
              <a:solidFill>
                <a:srgbClr val="282828"/>
              </a:solidFill>
              <a:effectLst/>
              <a:latin typeface="Roboto"/>
            </a:endParaRPr>
          </a:p>
        </p:txBody>
      </p:sp>
    </p:spTree>
    <p:extLst>
      <p:ext uri="{BB962C8B-B14F-4D97-AF65-F5344CB8AC3E}">
        <p14:creationId xmlns:p14="http://schemas.microsoft.com/office/powerpoint/2010/main" val="107145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4975" y="857250"/>
            <a:ext cx="6858000" cy="5143500"/>
          </a:xfrm>
          <a:prstGeom prst="rect">
            <a:avLst/>
          </a:prstGeom>
        </p:spPr>
      </p:pic>
      <p:pic>
        <p:nvPicPr>
          <p:cNvPr id="5" name="Grafik 4"/>
          <p:cNvPicPr>
            <a:picLocks noChangeAspect="1"/>
          </p:cNvPicPr>
          <p:nvPr/>
        </p:nvPicPr>
        <p:blipFill>
          <a:blip r:embed="rId3"/>
          <a:stretch>
            <a:fillRect/>
          </a:stretch>
        </p:blipFill>
        <p:spPr>
          <a:xfrm>
            <a:off x="6871551" y="1273769"/>
            <a:ext cx="4287861" cy="1790716"/>
          </a:xfrm>
          <a:prstGeom prst="rect">
            <a:avLst/>
          </a:prstGeom>
        </p:spPr>
      </p:pic>
      <p:sp>
        <p:nvSpPr>
          <p:cNvPr id="2" name="Textfeld 1"/>
          <p:cNvSpPr txBox="1"/>
          <p:nvPr/>
        </p:nvSpPr>
        <p:spPr>
          <a:xfrm>
            <a:off x="6969967" y="3638939"/>
            <a:ext cx="2284921" cy="369332"/>
          </a:xfrm>
          <a:prstGeom prst="rect">
            <a:avLst/>
          </a:prstGeom>
          <a:noFill/>
        </p:spPr>
        <p:txBody>
          <a:bodyPr wrap="none" rtlCol="0">
            <a:spAutoFit/>
          </a:bodyPr>
          <a:lstStyle/>
          <a:p>
            <a:r>
              <a:rPr lang="de-DE" dirty="0"/>
              <a:t>Fa. Lendaro, Miesbach</a:t>
            </a:r>
          </a:p>
        </p:txBody>
      </p:sp>
    </p:spTree>
    <p:extLst>
      <p:ext uri="{BB962C8B-B14F-4D97-AF65-F5344CB8AC3E}">
        <p14:creationId xmlns:p14="http://schemas.microsoft.com/office/powerpoint/2010/main" val="1407957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42719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658615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245" y="0"/>
            <a:ext cx="6047509" cy="6858000"/>
          </a:xfrm>
          <a:prstGeom prst="rect">
            <a:avLst/>
          </a:prstGeom>
        </p:spPr>
      </p:pic>
    </p:spTree>
    <p:extLst>
      <p:ext uri="{BB962C8B-B14F-4D97-AF65-F5344CB8AC3E}">
        <p14:creationId xmlns:p14="http://schemas.microsoft.com/office/powerpoint/2010/main" val="1343229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245" y="0"/>
            <a:ext cx="6047509" cy="6858000"/>
          </a:xfrm>
          <a:prstGeom prst="rect">
            <a:avLst/>
          </a:prstGeom>
        </p:spPr>
      </p:pic>
    </p:spTree>
    <p:extLst>
      <p:ext uri="{BB962C8B-B14F-4D97-AF65-F5344CB8AC3E}">
        <p14:creationId xmlns:p14="http://schemas.microsoft.com/office/powerpoint/2010/main" val="165984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1473" y="857250"/>
            <a:ext cx="6858000" cy="5143500"/>
          </a:xfrm>
          <a:prstGeom prst="rect">
            <a:avLst/>
          </a:prstGeom>
        </p:spPr>
      </p:pic>
      <p:sp>
        <p:nvSpPr>
          <p:cNvPr id="3" name="Rechteck 2"/>
          <p:cNvSpPr/>
          <p:nvPr/>
        </p:nvSpPr>
        <p:spPr>
          <a:xfrm>
            <a:off x="5912502" y="1055447"/>
            <a:ext cx="6096000" cy="4524315"/>
          </a:xfrm>
          <a:prstGeom prst="rect">
            <a:avLst/>
          </a:prstGeom>
        </p:spPr>
        <p:txBody>
          <a:bodyPr>
            <a:spAutoFit/>
          </a:bodyPr>
          <a:lstStyle/>
          <a:p>
            <a:pPr fontAlgn="base">
              <a:buFont typeface="Arial" panose="020B0604020202020204" pitchFamily="34" charset="0"/>
              <a:buChar char="•"/>
            </a:pPr>
            <a:r>
              <a:rPr lang="de-DE" b="1" dirty="0">
                <a:solidFill>
                  <a:srgbClr val="282828"/>
                </a:solidFill>
                <a:latin typeface="inherit"/>
              </a:rPr>
              <a:t>kann mit Solarstrom aus der Photovoltaik-Anlage, aber auch mit Netzstrom betrieben werden</a:t>
            </a:r>
          </a:p>
          <a:p>
            <a:pPr fontAlgn="base">
              <a:buFont typeface="Arial" panose="020B0604020202020204" pitchFamily="34" charset="0"/>
              <a:buChar char="•"/>
            </a:pPr>
            <a:endParaRPr lang="de-DE" dirty="0">
              <a:solidFill>
                <a:srgbClr val="282828"/>
              </a:solidFill>
              <a:latin typeface="inherit"/>
            </a:endParaRPr>
          </a:p>
          <a:p>
            <a:pPr fontAlgn="base">
              <a:buFont typeface="Arial" panose="020B0604020202020204" pitchFamily="34" charset="0"/>
              <a:buChar char="•"/>
            </a:pPr>
            <a:r>
              <a:rPr lang="de-DE" b="1" dirty="0">
                <a:solidFill>
                  <a:srgbClr val="282828"/>
                </a:solidFill>
                <a:latin typeface="inherit"/>
              </a:rPr>
              <a:t>ermöglicht schnelles Aufladen von Elektrofahrzeugen, wann immer Sie wollen</a:t>
            </a:r>
          </a:p>
          <a:p>
            <a:pPr fontAlgn="base">
              <a:buFont typeface="Arial" panose="020B0604020202020204" pitchFamily="34" charset="0"/>
              <a:buChar char="•"/>
            </a:pPr>
            <a:endParaRPr lang="de-DE" dirty="0">
              <a:solidFill>
                <a:srgbClr val="282828"/>
              </a:solidFill>
              <a:latin typeface="inherit"/>
            </a:endParaRPr>
          </a:p>
          <a:p>
            <a:pPr fontAlgn="base">
              <a:buFont typeface="Arial" panose="020B0604020202020204" pitchFamily="34" charset="0"/>
              <a:buChar char="•"/>
            </a:pPr>
            <a:r>
              <a:rPr lang="de-DE" b="1" dirty="0">
                <a:solidFill>
                  <a:srgbClr val="282828"/>
                </a:solidFill>
                <a:latin typeface="inherit"/>
              </a:rPr>
              <a:t>kann für Typ-1- und Typ-2-Fahrzeuge verwendet werden</a:t>
            </a:r>
          </a:p>
          <a:p>
            <a:pPr fontAlgn="base">
              <a:buFont typeface="Arial" panose="020B0604020202020204" pitchFamily="34" charset="0"/>
              <a:buChar char="•"/>
            </a:pPr>
            <a:endParaRPr lang="de-DE" dirty="0">
              <a:solidFill>
                <a:srgbClr val="282828"/>
              </a:solidFill>
              <a:latin typeface="inherit"/>
            </a:endParaRPr>
          </a:p>
          <a:p>
            <a:pPr fontAlgn="base">
              <a:buFont typeface="Arial" panose="020B0604020202020204" pitchFamily="34" charset="0"/>
              <a:buChar char="•"/>
            </a:pPr>
            <a:r>
              <a:rPr lang="de-DE" b="1" dirty="0">
                <a:solidFill>
                  <a:srgbClr val="282828"/>
                </a:solidFill>
                <a:latin typeface="inherit"/>
              </a:rPr>
              <a:t>eignet sich auch für Plug-in-Hybridfahrzeuge</a:t>
            </a:r>
          </a:p>
          <a:p>
            <a:pPr fontAlgn="base">
              <a:buFont typeface="Arial" panose="020B0604020202020204" pitchFamily="34" charset="0"/>
              <a:buChar char="•"/>
            </a:pPr>
            <a:endParaRPr lang="de-DE" dirty="0">
              <a:solidFill>
                <a:srgbClr val="282828"/>
              </a:solidFill>
              <a:latin typeface="inherit"/>
            </a:endParaRPr>
          </a:p>
          <a:p>
            <a:pPr fontAlgn="base">
              <a:buFont typeface="Arial" panose="020B0604020202020204" pitchFamily="34" charset="0"/>
              <a:buChar char="•"/>
            </a:pPr>
            <a:r>
              <a:rPr lang="de-DE" b="1" dirty="0">
                <a:solidFill>
                  <a:srgbClr val="282828"/>
                </a:solidFill>
                <a:latin typeface="inherit"/>
              </a:rPr>
              <a:t>Ermöglicht die Nutzung des selbst erzeugten Stroms 24 Stunden am Tag, wann immer Bedarf besteht.</a:t>
            </a:r>
          </a:p>
          <a:p>
            <a:pPr fontAlgn="base">
              <a:buFont typeface="Arial" panose="020B0604020202020204" pitchFamily="34" charset="0"/>
              <a:buChar char="•"/>
            </a:pPr>
            <a:endParaRPr lang="de-DE" b="1" i="0" dirty="0">
              <a:solidFill>
                <a:srgbClr val="282828"/>
              </a:solidFill>
              <a:effectLst/>
              <a:latin typeface="inherit"/>
            </a:endParaRPr>
          </a:p>
          <a:p>
            <a:pPr fontAlgn="base">
              <a:buFont typeface="Arial" panose="020B0604020202020204" pitchFamily="34" charset="0"/>
              <a:buChar char="•"/>
            </a:pPr>
            <a:r>
              <a:rPr lang="de-DE" b="1" dirty="0">
                <a:solidFill>
                  <a:srgbClr val="282828"/>
                </a:solidFill>
                <a:latin typeface="inherit"/>
              </a:rPr>
              <a:t>Deutsches Produkt. HagerEnergy GmbH aus Osnabrück</a:t>
            </a:r>
            <a:endParaRPr lang="de-DE" b="0" i="0" dirty="0">
              <a:solidFill>
                <a:srgbClr val="282828"/>
              </a:solidFill>
              <a:effectLst/>
              <a:latin typeface="inherit"/>
            </a:endParaRPr>
          </a:p>
        </p:txBody>
      </p:sp>
      <p:sp>
        <p:nvSpPr>
          <p:cNvPr id="4" name="Textfeld 3"/>
          <p:cNvSpPr txBox="1"/>
          <p:nvPr/>
        </p:nvSpPr>
        <p:spPr>
          <a:xfrm>
            <a:off x="6035040" y="182880"/>
            <a:ext cx="3703320" cy="523220"/>
          </a:xfrm>
          <a:prstGeom prst="rect">
            <a:avLst/>
          </a:prstGeom>
          <a:noFill/>
        </p:spPr>
        <p:txBody>
          <a:bodyPr wrap="square" rtlCol="0">
            <a:spAutoFit/>
          </a:bodyPr>
          <a:lstStyle/>
          <a:p>
            <a:r>
              <a:rPr lang="de-DE" sz="2800" b="1" dirty="0"/>
              <a:t>Wall Box</a:t>
            </a:r>
          </a:p>
        </p:txBody>
      </p:sp>
    </p:spTree>
    <p:extLst>
      <p:ext uri="{BB962C8B-B14F-4D97-AF65-F5344CB8AC3E}">
        <p14:creationId xmlns:p14="http://schemas.microsoft.com/office/powerpoint/2010/main" val="627469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0688" y="857250"/>
            <a:ext cx="6858000" cy="5143500"/>
          </a:xfrm>
          <a:prstGeom prst="rect">
            <a:avLst/>
          </a:prstGeom>
        </p:spPr>
      </p:pic>
      <p:sp>
        <p:nvSpPr>
          <p:cNvPr id="3" name="Rechteck 2"/>
          <p:cNvSpPr/>
          <p:nvPr/>
        </p:nvSpPr>
        <p:spPr>
          <a:xfrm>
            <a:off x="5632584" y="1282872"/>
            <a:ext cx="6096000" cy="4247317"/>
          </a:xfrm>
          <a:prstGeom prst="rect">
            <a:avLst/>
          </a:prstGeom>
        </p:spPr>
        <p:txBody>
          <a:bodyPr>
            <a:spAutoFit/>
          </a:bodyPr>
          <a:lstStyle/>
          <a:p>
            <a:r>
              <a:rPr lang="de-DE" dirty="0">
                <a:solidFill>
                  <a:srgbClr val="202124"/>
                </a:solidFill>
                <a:latin typeface="Google Sans"/>
              </a:rPr>
              <a:t>Kraftstoffverbrauch für den Hyundai TUCSON 1.6 T-GDI Plug-in-Hybrid, 195 kW (265 PS): kombiniert/gewichtet: </a:t>
            </a:r>
          </a:p>
          <a:p>
            <a:endParaRPr lang="de-DE" dirty="0">
              <a:solidFill>
                <a:srgbClr val="202124"/>
              </a:solidFill>
              <a:latin typeface="Google Sans"/>
            </a:endParaRPr>
          </a:p>
          <a:p>
            <a:r>
              <a:rPr lang="de-DE" dirty="0">
                <a:solidFill>
                  <a:srgbClr val="202124"/>
                </a:solidFill>
                <a:latin typeface="Google Sans"/>
              </a:rPr>
              <a:t>1,4 l/100 km; Stromverbrauch kombiniert/gewichtet: </a:t>
            </a:r>
          </a:p>
          <a:p>
            <a:r>
              <a:rPr lang="de-DE" dirty="0">
                <a:solidFill>
                  <a:srgbClr val="202124"/>
                </a:solidFill>
                <a:latin typeface="Google Sans"/>
              </a:rPr>
              <a:t>17,7 kWh/100 km; </a:t>
            </a:r>
          </a:p>
          <a:p>
            <a:r>
              <a:rPr lang="de-DE" dirty="0">
                <a:solidFill>
                  <a:srgbClr val="FF0000"/>
                </a:solidFill>
                <a:latin typeface="Google Sans"/>
              </a:rPr>
              <a:t>Benzinverbrauch im Winter 4,2 l/100 km wegen Heizung!</a:t>
            </a:r>
          </a:p>
          <a:p>
            <a:endParaRPr lang="de-DE" dirty="0">
              <a:solidFill>
                <a:srgbClr val="202124"/>
              </a:solidFill>
              <a:latin typeface="Google Sans"/>
            </a:endParaRPr>
          </a:p>
          <a:p>
            <a:r>
              <a:rPr lang="de-DE" dirty="0">
                <a:solidFill>
                  <a:srgbClr val="202124"/>
                </a:solidFill>
                <a:latin typeface="Google Sans"/>
              </a:rPr>
              <a:t>elektrische Reichweite bei voller Batterie: </a:t>
            </a:r>
            <a:r>
              <a:rPr lang="de-DE" dirty="0">
                <a:solidFill>
                  <a:srgbClr val="040C28"/>
                </a:solidFill>
                <a:latin typeface="Google Sans"/>
              </a:rPr>
              <a:t>62 km</a:t>
            </a:r>
            <a:r>
              <a:rPr lang="de-DE" dirty="0">
                <a:solidFill>
                  <a:srgbClr val="202124"/>
                </a:solidFill>
                <a:latin typeface="Google Sans"/>
              </a:rPr>
              <a:t>;</a:t>
            </a:r>
          </a:p>
          <a:p>
            <a:r>
              <a:rPr lang="de-DE" dirty="0">
                <a:solidFill>
                  <a:srgbClr val="FF0000"/>
                </a:solidFill>
                <a:latin typeface="Google Sans"/>
              </a:rPr>
              <a:t>Im Sommer ohne Klimaanlage mehr!</a:t>
            </a:r>
          </a:p>
          <a:p>
            <a:endParaRPr lang="de-DE" dirty="0">
              <a:solidFill>
                <a:srgbClr val="202124"/>
              </a:solidFill>
              <a:latin typeface="Google Sans"/>
            </a:endParaRPr>
          </a:p>
          <a:p>
            <a:r>
              <a:rPr lang="de-DE" dirty="0">
                <a:solidFill>
                  <a:srgbClr val="202124"/>
                </a:solidFill>
                <a:latin typeface="Google Sans"/>
              </a:rPr>
              <a:t>CO</a:t>
            </a:r>
            <a:r>
              <a:rPr lang="de-DE" baseline="-25000" dirty="0">
                <a:solidFill>
                  <a:srgbClr val="202124"/>
                </a:solidFill>
                <a:latin typeface="Google Sans"/>
              </a:rPr>
              <a:t>2</a:t>
            </a:r>
            <a:r>
              <a:rPr lang="de-DE" dirty="0">
                <a:solidFill>
                  <a:srgbClr val="202124"/>
                </a:solidFill>
                <a:latin typeface="Google Sans"/>
              </a:rPr>
              <a:t>-Emission kombiniert: 31 g/km; </a:t>
            </a:r>
          </a:p>
          <a:p>
            <a:endParaRPr lang="de-DE" dirty="0">
              <a:solidFill>
                <a:srgbClr val="202124"/>
              </a:solidFill>
              <a:latin typeface="Google Sans"/>
            </a:endParaRPr>
          </a:p>
          <a:p>
            <a:r>
              <a:rPr lang="de-DE" dirty="0">
                <a:solidFill>
                  <a:srgbClr val="202124"/>
                </a:solidFill>
                <a:latin typeface="Google Sans"/>
              </a:rPr>
              <a:t>CO</a:t>
            </a:r>
            <a:r>
              <a:rPr lang="de-DE" baseline="-25000" dirty="0">
                <a:solidFill>
                  <a:srgbClr val="202124"/>
                </a:solidFill>
                <a:latin typeface="Google Sans"/>
              </a:rPr>
              <a:t>2</a:t>
            </a:r>
            <a:r>
              <a:rPr lang="de-DE" dirty="0">
                <a:solidFill>
                  <a:srgbClr val="202124"/>
                </a:solidFill>
                <a:latin typeface="Google Sans"/>
              </a:rPr>
              <a:t>-Effizienzklasse: A+++.</a:t>
            </a:r>
          </a:p>
          <a:p>
            <a:endParaRPr lang="de-DE" dirty="0">
              <a:solidFill>
                <a:srgbClr val="202124"/>
              </a:solidFill>
              <a:latin typeface="Google Sans"/>
            </a:endParaRPr>
          </a:p>
          <a:p>
            <a:r>
              <a:rPr lang="de-DE" dirty="0">
                <a:solidFill>
                  <a:srgbClr val="202124"/>
                </a:solidFill>
                <a:latin typeface="Google Sans"/>
              </a:rPr>
              <a:t>Normal Frontantrieb, automatisch Allrad durch 2 Antriebe</a:t>
            </a:r>
            <a:endParaRPr lang="de-DE" dirty="0"/>
          </a:p>
        </p:txBody>
      </p:sp>
    </p:spTree>
    <p:extLst>
      <p:ext uri="{BB962C8B-B14F-4D97-AF65-F5344CB8AC3E}">
        <p14:creationId xmlns:p14="http://schemas.microsoft.com/office/powerpoint/2010/main" val="1514814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5057" y="857250"/>
            <a:ext cx="6858000" cy="5143500"/>
          </a:xfrm>
          <a:prstGeom prst="rect">
            <a:avLst/>
          </a:prstGeom>
        </p:spPr>
      </p:pic>
      <p:sp>
        <p:nvSpPr>
          <p:cNvPr id="3" name="Textfeld 2"/>
          <p:cNvSpPr txBox="1"/>
          <p:nvPr/>
        </p:nvSpPr>
        <p:spPr>
          <a:xfrm>
            <a:off x="7100596" y="2006082"/>
            <a:ext cx="2068387" cy="369332"/>
          </a:xfrm>
          <a:prstGeom prst="rect">
            <a:avLst/>
          </a:prstGeom>
          <a:noFill/>
        </p:spPr>
        <p:txBody>
          <a:bodyPr wrap="none" rtlCol="0">
            <a:spAutoFit/>
          </a:bodyPr>
          <a:lstStyle/>
          <a:p>
            <a:r>
              <a:rPr lang="de-DE" dirty="0"/>
              <a:t>BTM Infrarot Kabine</a:t>
            </a:r>
          </a:p>
        </p:txBody>
      </p:sp>
    </p:spTree>
    <p:extLst>
      <p:ext uri="{BB962C8B-B14F-4D97-AF65-F5344CB8AC3E}">
        <p14:creationId xmlns:p14="http://schemas.microsoft.com/office/powerpoint/2010/main" val="2706270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7" name="Textfeld 6"/>
          <p:cNvSpPr txBox="1"/>
          <p:nvPr/>
        </p:nvSpPr>
        <p:spPr>
          <a:xfrm>
            <a:off x="1203651" y="634480"/>
            <a:ext cx="3676261" cy="923330"/>
          </a:xfrm>
          <a:prstGeom prst="rect">
            <a:avLst/>
          </a:prstGeom>
          <a:noFill/>
        </p:spPr>
        <p:txBody>
          <a:bodyPr wrap="square" rtlCol="0">
            <a:spAutoFit/>
          </a:bodyPr>
          <a:lstStyle/>
          <a:p>
            <a:r>
              <a:rPr lang="de-DE" dirty="0"/>
              <a:t>Doppelnut mit Schafwollfüllung </a:t>
            </a:r>
          </a:p>
          <a:p>
            <a:endParaRPr lang="de-DE" dirty="0"/>
          </a:p>
          <a:p>
            <a:r>
              <a:rPr lang="de-DE" dirty="0"/>
              <a:t>Blockstärke 15,5 cm </a:t>
            </a:r>
          </a:p>
        </p:txBody>
      </p:sp>
      <p:sp>
        <p:nvSpPr>
          <p:cNvPr id="8" name="Pfeil nach unten 7"/>
          <p:cNvSpPr/>
          <p:nvPr/>
        </p:nvSpPr>
        <p:spPr>
          <a:xfrm>
            <a:off x="2202024" y="2192694"/>
            <a:ext cx="317241" cy="111034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9025128" y="5513832"/>
            <a:ext cx="2971800" cy="1200329"/>
          </a:xfrm>
          <a:prstGeom prst="rect">
            <a:avLst/>
          </a:prstGeom>
          <a:solidFill>
            <a:schemeClr val="bg1"/>
          </a:solidFill>
        </p:spPr>
        <p:txBody>
          <a:bodyPr wrap="square" rtlCol="0">
            <a:spAutoFit/>
          </a:bodyPr>
          <a:lstStyle/>
          <a:p>
            <a:r>
              <a:rPr lang="de-DE" dirty="0"/>
              <a:t>Fichtenstämme vom Samerberg</a:t>
            </a:r>
          </a:p>
          <a:p>
            <a:endParaRPr lang="de-DE" dirty="0"/>
          </a:p>
          <a:p>
            <a:r>
              <a:rPr lang="de-DE" dirty="0"/>
              <a:t>Fa. Sattlberger</a:t>
            </a:r>
          </a:p>
        </p:txBody>
      </p:sp>
    </p:spTree>
    <p:extLst>
      <p:ext uri="{BB962C8B-B14F-4D97-AF65-F5344CB8AC3E}">
        <p14:creationId xmlns:p14="http://schemas.microsoft.com/office/powerpoint/2010/main" val="3209037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763490" y="1255826"/>
            <a:ext cx="5652097" cy="3046988"/>
          </a:xfrm>
          <a:prstGeom prst="rect">
            <a:avLst/>
          </a:prstGeom>
          <a:noFill/>
        </p:spPr>
        <p:txBody>
          <a:bodyPr wrap="square" rtlCol="0">
            <a:spAutoFit/>
          </a:bodyPr>
          <a:lstStyle/>
          <a:p>
            <a:r>
              <a:rPr lang="de-DE" sz="4800" b="1" dirty="0"/>
              <a:t>Vielen Dank für ihre Aufmerksamkeit</a:t>
            </a:r>
          </a:p>
          <a:p>
            <a:r>
              <a:rPr lang="de-DE" sz="4800" b="1" dirty="0"/>
              <a:t>und jetzt freuen wir uns über Ihre Fragen </a:t>
            </a:r>
          </a:p>
        </p:txBody>
      </p:sp>
      <p:pic>
        <p:nvPicPr>
          <p:cNvPr id="2050" name="Picture 2" descr="Fragen erwünscht – Nicolaisen in Hambu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962" y="4400777"/>
            <a:ext cx="3143250" cy="145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149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86962" y="857250"/>
            <a:ext cx="6858000" cy="5143500"/>
          </a:xfrm>
          <a:prstGeom prst="rect">
            <a:avLst/>
          </a:prstGeom>
        </p:spPr>
      </p:pic>
      <p:cxnSp>
        <p:nvCxnSpPr>
          <p:cNvPr id="9" name="Gerader Verbinder 8"/>
          <p:cNvCxnSpPr/>
          <p:nvPr/>
        </p:nvCxnSpPr>
        <p:spPr>
          <a:xfrm>
            <a:off x="6089904" y="1527048"/>
            <a:ext cx="137160" cy="43068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H="1" flipV="1">
            <a:off x="5687568" y="1581912"/>
            <a:ext cx="109728" cy="425196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5010912" y="1609344"/>
            <a:ext cx="82296" cy="423367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a:off x="5769864" y="3867912"/>
            <a:ext cx="32004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V="1">
            <a:off x="5052060" y="3172968"/>
            <a:ext cx="662940" cy="914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flipV="1">
            <a:off x="5085588" y="4901184"/>
            <a:ext cx="711708" cy="914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6995160" y="1307592"/>
            <a:ext cx="2414016" cy="1200329"/>
          </a:xfrm>
          <a:prstGeom prst="rect">
            <a:avLst/>
          </a:prstGeom>
          <a:noFill/>
        </p:spPr>
        <p:txBody>
          <a:bodyPr wrap="square" rtlCol="0">
            <a:spAutoFit/>
          </a:bodyPr>
          <a:lstStyle/>
          <a:p>
            <a:r>
              <a:rPr lang="de-DE" dirty="0">
                <a:solidFill>
                  <a:schemeClr val="bg1"/>
                </a:solidFill>
              </a:rPr>
              <a:t>Diffundierende Folie</a:t>
            </a:r>
          </a:p>
          <a:p>
            <a:r>
              <a:rPr lang="de-DE" dirty="0">
                <a:solidFill>
                  <a:schemeClr val="bg1"/>
                </a:solidFill>
              </a:rPr>
              <a:t>stoßüberlappend an den Außenwänden</a:t>
            </a:r>
          </a:p>
          <a:p>
            <a:r>
              <a:rPr lang="de-DE" dirty="0">
                <a:solidFill>
                  <a:schemeClr val="bg1"/>
                </a:solidFill>
              </a:rPr>
              <a:t>montiert</a:t>
            </a:r>
          </a:p>
        </p:txBody>
      </p:sp>
      <p:cxnSp>
        <p:nvCxnSpPr>
          <p:cNvPr id="28" name="Gerade Verbindung mit Pfeil 27"/>
          <p:cNvCxnSpPr/>
          <p:nvPr/>
        </p:nvCxnSpPr>
        <p:spPr>
          <a:xfrm flipH="1">
            <a:off x="6158484" y="1527048"/>
            <a:ext cx="818388" cy="112471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1161288" y="822960"/>
            <a:ext cx="2834640" cy="2308324"/>
          </a:xfrm>
          <a:prstGeom prst="rect">
            <a:avLst/>
          </a:prstGeom>
          <a:noFill/>
        </p:spPr>
        <p:txBody>
          <a:bodyPr wrap="square" rtlCol="0">
            <a:spAutoFit/>
          </a:bodyPr>
          <a:lstStyle/>
          <a:p>
            <a:r>
              <a:rPr lang="de-DE" dirty="0"/>
              <a:t>An den Außenwänden</a:t>
            </a:r>
          </a:p>
          <a:p>
            <a:r>
              <a:rPr lang="de-DE" dirty="0"/>
              <a:t>Presskorkplatten extrudiert</a:t>
            </a:r>
          </a:p>
          <a:p>
            <a:r>
              <a:rPr lang="de-DE" dirty="0"/>
              <a:t>Stärke 2 cm und 3 cm</a:t>
            </a:r>
          </a:p>
          <a:p>
            <a:r>
              <a:rPr lang="de-DE" dirty="0"/>
              <a:t>Fugen versetzt</a:t>
            </a:r>
          </a:p>
          <a:p>
            <a:r>
              <a:rPr lang="de-DE" dirty="0"/>
              <a:t>montiert </a:t>
            </a:r>
          </a:p>
          <a:p>
            <a:r>
              <a:rPr lang="de-DE" dirty="0"/>
              <a:t>Luftlattung und Holzaußenschalung in Lärche</a:t>
            </a:r>
          </a:p>
        </p:txBody>
      </p:sp>
      <p:sp>
        <p:nvSpPr>
          <p:cNvPr id="30" name="AutoShape 2" descr="Expandierte Korkplatten für optimale Isolierung! - Korkonline.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 name="AutoShape 4" descr="Expandierte Korkplatten für optimale Isolierung! - Korkonline.d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2" name="Grafik 31"/>
          <p:cNvPicPr>
            <a:picLocks noChangeAspect="1"/>
          </p:cNvPicPr>
          <p:nvPr/>
        </p:nvPicPr>
        <p:blipFill>
          <a:blip r:embed="rId3"/>
          <a:stretch>
            <a:fillRect/>
          </a:stretch>
        </p:blipFill>
        <p:spPr>
          <a:xfrm>
            <a:off x="1249871" y="3004376"/>
            <a:ext cx="2143125" cy="2143125"/>
          </a:xfrm>
          <a:prstGeom prst="rect">
            <a:avLst/>
          </a:prstGeom>
        </p:spPr>
      </p:pic>
      <p:sp>
        <p:nvSpPr>
          <p:cNvPr id="33" name="Textfeld 32"/>
          <p:cNvSpPr txBox="1"/>
          <p:nvPr/>
        </p:nvSpPr>
        <p:spPr>
          <a:xfrm>
            <a:off x="1280160" y="5340096"/>
            <a:ext cx="2869692" cy="1200329"/>
          </a:xfrm>
          <a:prstGeom prst="rect">
            <a:avLst/>
          </a:prstGeom>
          <a:noFill/>
        </p:spPr>
        <p:txBody>
          <a:bodyPr wrap="square" rtlCol="0">
            <a:spAutoFit/>
          </a:bodyPr>
          <a:lstStyle/>
          <a:p>
            <a:r>
              <a:rPr lang="de-DE" dirty="0"/>
              <a:t>Aufdachdämmung</a:t>
            </a:r>
          </a:p>
          <a:p>
            <a:r>
              <a:rPr lang="de-DE" dirty="0"/>
              <a:t>Presskorkplatten</a:t>
            </a:r>
          </a:p>
          <a:p>
            <a:r>
              <a:rPr lang="de-DE" dirty="0"/>
              <a:t>Stärke 10 cm + 4 cm mit</a:t>
            </a:r>
          </a:p>
          <a:p>
            <a:r>
              <a:rPr lang="de-DE" dirty="0"/>
              <a:t>versetzten Stößen</a:t>
            </a:r>
          </a:p>
        </p:txBody>
      </p:sp>
      <p:sp>
        <p:nvSpPr>
          <p:cNvPr id="34" name="Textfeld 33"/>
          <p:cNvSpPr txBox="1"/>
          <p:nvPr/>
        </p:nvSpPr>
        <p:spPr>
          <a:xfrm>
            <a:off x="1197865" y="0"/>
            <a:ext cx="4114800" cy="707886"/>
          </a:xfrm>
          <a:prstGeom prst="rect">
            <a:avLst/>
          </a:prstGeom>
          <a:noFill/>
        </p:spPr>
        <p:txBody>
          <a:bodyPr wrap="square" rtlCol="0">
            <a:spAutoFit/>
          </a:bodyPr>
          <a:lstStyle/>
          <a:p>
            <a:r>
              <a:rPr lang="de-DE" sz="2000" b="1" dirty="0"/>
              <a:t>Aufbau Außendämmung</a:t>
            </a:r>
          </a:p>
          <a:p>
            <a:r>
              <a:rPr lang="de-DE" sz="2000" b="1" dirty="0"/>
              <a:t>Wand und Dach</a:t>
            </a:r>
          </a:p>
        </p:txBody>
      </p:sp>
      <p:sp>
        <p:nvSpPr>
          <p:cNvPr id="35" name="Pfeil nach rechts 34"/>
          <p:cNvSpPr/>
          <p:nvPr/>
        </p:nvSpPr>
        <p:spPr>
          <a:xfrm flipV="1">
            <a:off x="3630740" y="3867913"/>
            <a:ext cx="1307020" cy="41148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01691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erstellung von Bauprodukten aus Holz: Brettschichtholz (BSH),  Brettsperrholz (BSP, KL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 name="Grafik 2"/>
          <p:cNvPicPr>
            <a:picLocks noChangeAspect="1"/>
          </p:cNvPicPr>
          <p:nvPr/>
        </p:nvPicPr>
        <p:blipFill>
          <a:blip r:embed="rId2"/>
          <a:stretch>
            <a:fillRect/>
          </a:stretch>
        </p:blipFill>
        <p:spPr>
          <a:xfrm>
            <a:off x="580250" y="3672062"/>
            <a:ext cx="2897155" cy="2897155"/>
          </a:xfrm>
          <a:prstGeom prst="rect">
            <a:avLst/>
          </a:prstGeom>
        </p:spPr>
      </p:pic>
      <p:pic>
        <p:nvPicPr>
          <p:cNvPr id="4" name="Grafik 3"/>
          <p:cNvPicPr>
            <a:picLocks noChangeAspect="1"/>
          </p:cNvPicPr>
          <p:nvPr/>
        </p:nvPicPr>
        <p:blipFill>
          <a:blip r:embed="rId3"/>
          <a:stretch>
            <a:fillRect/>
          </a:stretch>
        </p:blipFill>
        <p:spPr>
          <a:xfrm>
            <a:off x="234823" y="184261"/>
            <a:ext cx="6485164" cy="3102470"/>
          </a:xfrm>
          <a:prstGeom prst="rect">
            <a:avLst/>
          </a:prstGeom>
        </p:spPr>
      </p:pic>
      <p:pic>
        <p:nvPicPr>
          <p:cNvPr id="5" name="Grafik 4"/>
          <p:cNvPicPr>
            <a:picLocks noChangeAspect="1"/>
          </p:cNvPicPr>
          <p:nvPr/>
        </p:nvPicPr>
        <p:blipFill>
          <a:blip r:embed="rId4"/>
          <a:stretch>
            <a:fillRect/>
          </a:stretch>
        </p:blipFill>
        <p:spPr>
          <a:xfrm>
            <a:off x="6905345" y="184261"/>
            <a:ext cx="5186071" cy="2867794"/>
          </a:xfrm>
          <a:prstGeom prst="rect">
            <a:avLst/>
          </a:prstGeom>
        </p:spPr>
      </p:pic>
      <p:sp>
        <p:nvSpPr>
          <p:cNvPr id="6" name="Rechteck 5"/>
          <p:cNvSpPr/>
          <p:nvPr/>
        </p:nvSpPr>
        <p:spPr>
          <a:xfrm>
            <a:off x="5672328" y="4665440"/>
            <a:ext cx="6096000" cy="1477328"/>
          </a:xfrm>
          <a:prstGeom prst="rect">
            <a:avLst/>
          </a:prstGeom>
          <a:solidFill>
            <a:srgbClr val="FFFF00"/>
          </a:solidFill>
        </p:spPr>
        <p:txBody>
          <a:bodyPr wrap="square">
            <a:spAutoFit/>
          </a:bodyPr>
          <a:lstStyle/>
          <a:p>
            <a:r>
              <a:rPr lang="de-DE" dirty="0">
                <a:solidFill>
                  <a:srgbClr val="202124"/>
                </a:solidFill>
                <a:latin typeface="Google Sans"/>
              </a:rPr>
              <a:t>Kreuzlagenholz (KLH®, BSP, CLT, X-LAM, Cross-Lam) </a:t>
            </a:r>
            <a:r>
              <a:rPr lang="de-DE" dirty="0">
                <a:solidFill>
                  <a:srgbClr val="040C28"/>
                </a:solidFill>
                <a:latin typeface="Google Sans"/>
              </a:rPr>
              <a:t>besteht aus übereinander gestapelten Fichtenlamellen, die mittels formaldehydfreien Klebstoffs unter einem hohen Pressdruck zu großformatigen Bauelementen verleimt werden</a:t>
            </a:r>
            <a:r>
              <a:rPr lang="de-DE" dirty="0">
                <a:solidFill>
                  <a:srgbClr val="202124"/>
                </a:solidFill>
                <a:latin typeface="Google Sans"/>
              </a:rPr>
              <a:t>.</a:t>
            </a:r>
            <a:endParaRPr lang="de-DE" dirty="0"/>
          </a:p>
        </p:txBody>
      </p:sp>
    </p:spTree>
    <p:extLst>
      <p:ext uri="{BB962C8B-B14F-4D97-AF65-F5344CB8AC3E}">
        <p14:creationId xmlns:p14="http://schemas.microsoft.com/office/powerpoint/2010/main" val="122129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
        <p:nvSpPr>
          <p:cNvPr id="3" name="Textfeld 2"/>
          <p:cNvSpPr txBox="1"/>
          <p:nvPr/>
        </p:nvSpPr>
        <p:spPr>
          <a:xfrm>
            <a:off x="5654351" y="466531"/>
            <a:ext cx="6363478" cy="3139321"/>
          </a:xfrm>
          <a:prstGeom prst="rect">
            <a:avLst/>
          </a:prstGeom>
          <a:noFill/>
        </p:spPr>
        <p:txBody>
          <a:bodyPr wrap="square" rtlCol="0">
            <a:spAutoFit/>
          </a:bodyPr>
          <a:lstStyle/>
          <a:p>
            <a:r>
              <a:rPr lang="de-DE" dirty="0"/>
              <a:t>1986 - 2012 Ölheizung mit 20 kWh Heizleistung, </a:t>
            </a:r>
          </a:p>
          <a:p>
            <a:r>
              <a:rPr lang="de-DE" dirty="0"/>
              <a:t>Fa. Hengler, Weyarn</a:t>
            </a:r>
          </a:p>
          <a:p>
            <a:endParaRPr lang="de-DE" dirty="0"/>
          </a:p>
          <a:p>
            <a:r>
              <a:rPr lang="de-DE" dirty="0"/>
              <a:t>2012 – jetzt Pelletheizung  rund 12 kWh, </a:t>
            </a:r>
          </a:p>
          <a:p>
            <a:r>
              <a:rPr lang="de-DE" dirty="0"/>
              <a:t>Einbau 2012 Fa. Kargl, Holzkirchen</a:t>
            </a:r>
          </a:p>
          <a:p>
            <a:endParaRPr lang="de-DE" dirty="0"/>
          </a:p>
          <a:p>
            <a:r>
              <a:rPr lang="de-DE" dirty="0"/>
              <a:t>Verbrauch im Durchschnitt 5000 kg Peletts/Jahr</a:t>
            </a:r>
          </a:p>
          <a:p>
            <a:endParaRPr lang="de-DE" dirty="0"/>
          </a:p>
          <a:p>
            <a:r>
              <a:rPr lang="de-DE" dirty="0"/>
              <a:t>Verbrauch liegt höher als der Durchschnitt in Deutschland für ein EFH mit ca. 4000 kg/Jahr.  </a:t>
            </a:r>
          </a:p>
          <a:p>
            <a:r>
              <a:rPr lang="de-DE" dirty="0"/>
              <a:t>Liegt jedoch am Nutzerverhalten!</a:t>
            </a:r>
          </a:p>
        </p:txBody>
      </p:sp>
    </p:spTree>
    <p:extLst>
      <p:ext uri="{BB962C8B-B14F-4D97-AF65-F5344CB8AC3E}">
        <p14:creationId xmlns:p14="http://schemas.microsoft.com/office/powerpoint/2010/main" val="250995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661638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20755" y="857250"/>
            <a:ext cx="6858000" cy="5143500"/>
          </a:xfrm>
          <a:prstGeom prst="rect">
            <a:avLst/>
          </a:prstGeom>
        </p:spPr>
      </p:pic>
      <p:sp>
        <p:nvSpPr>
          <p:cNvPr id="3" name="Textfeld 2"/>
          <p:cNvSpPr txBox="1"/>
          <p:nvPr/>
        </p:nvSpPr>
        <p:spPr>
          <a:xfrm>
            <a:off x="8014996" y="774441"/>
            <a:ext cx="3853543" cy="5078313"/>
          </a:xfrm>
          <a:prstGeom prst="rect">
            <a:avLst/>
          </a:prstGeom>
          <a:noFill/>
        </p:spPr>
        <p:txBody>
          <a:bodyPr wrap="square" rtlCol="0">
            <a:spAutoFit/>
          </a:bodyPr>
          <a:lstStyle/>
          <a:p>
            <a:r>
              <a:rPr lang="de-DE" dirty="0"/>
              <a:t>Die Überlegung war alle Fenster auszutauschen in Holzalufenster, um sich den Anstrich außen zu sparen.</a:t>
            </a:r>
          </a:p>
          <a:p>
            <a:r>
              <a:rPr lang="de-DE" dirty="0"/>
              <a:t>Scheiben waren teilweise „blind“. </a:t>
            </a:r>
          </a:p>
          <a:p>
            <a:endParaRPr lang="de-DE" dirty="0"/>
          </a:p>
          <a:p>
            <a:r>
              <a:rPr lang="de-DE" dirty="0"/>
              <a:t>Fenstergläser erneuert</a:t>
            </a:r>
          </a:p>
          <a:p>
            <a:r>
              <a:rPr lang="de-DE" dirty="0"/>
              <a:t>ohne Rahmen auszutauschen.</a:t>
            </a:r>
          </a:p>
          <a:p>
            <a:r>
              <a:rPr lang="de-DE" dirty="0"/>
              <a:t>Thema graue Energie.</a:t>
            </a:r>
          </a:p>
          <a:p>
            <a:r>
              <a:rPr lang="de-DE" dirty="0"/>
              <a:t>Fa. Forkl, Miesbach</a:t>
            </a:r>
          </a:p>
          <a:p>
            <a:endParaRPr lang="de-DE" dirty="0"/>
          </a:p>
          <a:p>
            <a:r>
              <a:rPr lang="de-DE" dirty="0"/>
              <a:t>(Graue Energie umfasst Energie zum Gewinnen von Materialien, zum Herstellen und Verarbeiten von Bauteilen, zum Transport von Menschen, Maschinen, Bauteilen und Materialien zur Baustelle, zum Einbau von Bauteilen im Gebäude sowie zur Entsorgung.)</a:t>
            </a:r>
          </a:p>
        </p:txBody>
      </p:sp>
    </p:spTree>
    <p:extLst>
      <p:ext uri="{BB962C8B-B14F-4D97-AF65-F5344CB8AC3E}">
        <p14:creationId xmlns:p14="http://schemas.microsoft.com/office/powerpoint/2010/main" val="295407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3" name="Textfeld 2"/>
          <p:cNvSpPr txBox="1"/>
          <p:nvPr/>
        </p:nvSpPr>
        <p:spPr>
          <a:xfrm>
            <a:off x="8988552" y="587828"/>
            <a:ext cx="3203448" cy="4834563"/>
          </a:xfrm>
          <a:prstGeom prst="rect">
            <a:avLst/>
          </a:prstGeom>
          <a:noFill/>
        </p:spPr>
        <p:txBody>
          <a:bodyPr wrap="square" rtlCol="0">
            <a:spAutoFit/>
          </a:bodyPr>
          <a:lstStyle/>
          <a:p>
            <a:r>
              <a:rPr lang="de-DE" dirty="0"/>
              <a:t>2022 erster Abschnitt </a:t>
            </a:r>
          </a:p>
          <a:p>
            <a:r>
              <a:rPr lang="de-DE" dirty="0"/>
              <a:t>12 Module am Hauptdach</a:t>
            </a:r>
          </a:p>
          <a:p>
            <a:endParaRPr lang="de-DE" dirty="0"/>
          </a:p>
          <a:p>
            <a:r>
              <a:rPr lang="de-DE" dirty="0"/>
              <a:t>2023 zweiter Abschnitt</a:t>
            </a:r>
          </a:p>
          <a:p>
            <a:r>
              <a:rPr lang="de-DE" dirty="0"/>
              <a:t>8 Module am Garagendach</a:t>
            </a:r>
          </a:p>
          <a:p>
            <a:endParaRPr lang="de-DE" dirty="0"/>
          </a:p>
          <a:p>
            <a:r>
              <a:rPr lang="de-DE" dirty="0"/>
              <a:t> Typ Meyer Burger 3 </a:t>
            </a:r>
          </a:p>
          <a:p>
            <a:endParaRPr lang="de-DE" dirty="0"/>
          </a:p>
          <a:p>
            <a:r>
              <a:rPr lang="de-DE" dirty="0"/>
              <a:t>Heterojunkton Modul 380 WP</a:t>
            </a:r>
          </a:p>
          <a:p>
            <a:endParaRPr lang="de-DE" dirty="0"/>
          </a:p>
          <a:p>
            <a:r>
              <a:rPr lang="de-DE" dirty="0"/>
              <a:t>Deutsches Produkt:</a:t>
            </a:r>
          </a:p>
          <a:p>
            <a:endParaRPr lang="de-DE" dirty="0"/>
          </a:p>
          <a:p>
            <a:r>
              <a:rPr lang="de-DE" dirty="0"/>
              <a:t>09337 Hohenstein - Ernstthal</a:t>
            </a:r>
          </a:p>
          <a:p>
            <a:endParaRPr lang="de-DE" dirty="0"/>
          </a:p>
          <a:p>
            <a:r>
              <a:rPr lang="de-DE" dirty="0"/>
              <a:t>Montiert:</a:t>
            </a:r>
          </a:p>
          <a:p>
            <a:endParaRPr lang="de-DE" dirty="0"/>
          </a:p>
          <a:p>
            <a:r>
              <a:rPr lang="de-DE" dirty="0"/>
              <a:t>Fa. Lendaro, Miesbach</a:t>
            </a:r>
          </a:p>
        </p:txBody>
      </p:sp>
    </p:spTree>
    <p:extLst>
      <p:ext uri="{BB962C8B-B14F-4D97-AF65-F5344CB8AC3E}">
        <p14:creationId xmlns:p14="http://schemas.microsoft.com/office/powerpoint/2010/main" val="1838632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3" name="Textfeld 2"/>
          <p:cNvSpPr txBox="1"/>
          <p:nvPr/>
        </p:nvSpPr>
        <p:spPr>
          <a:xfrm>
            <a:off x="9116008" y="1427584"/>
            <a:ext cx="2345194" cy="1477328"/>
          </a:xfrm>
          <a:prstGeom prst="rect">
            <a:avLst/>
          </a:prstGeom>
          <a:noFill/>
        </p:spPr>
        <p:txBody>
          <a:bodyPr wrap="none" rtlCol="0">
            <a:spAutoFit/>
          </a:bodyPr>
          <a:lstStyle/>
          <a:p>
            <a:r>
              <a:rPr lang="de-DE" dirty="0"/>
              <a:t>Nachteil großer Bäume</a:t>
            </a:r>
          </a:p>
          <a:p>
            <a:endParaRPr lang="de-DE" dirty="0"/>
          </a:p>
          <a:p>
            <a:r>
              <a:rPr lang="de-DE" dirty="0"/>
              <a:t>Verschattung aus</a:t>
            </a:r>
          </a:p>
          <a:p>
            <a:endParaRPr lang="de-DE" dirty="0"/>
          </a:p>
          <a:p>
            <a:r>
              <a:rPr lang="de-DE" dirty="0"/>
              <a:t>Richtung Ost</a:t>
            </a:r>
          </a:p>
        </p:txBody>
      </p:sp>
    </p:spTree>
    <p:extLst>
      <p:ext uri="{BB962C8B-B14F-4D97-AF65-F5344CB8AC3E}">
        <p14:creationId xmlns:p14="http://schemas.microsoft.com/office/powerpoint/2010/main" val="647083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844</Words>
  <Application>Microsoft Office PowerPoint</Application>
  <PresentationFormat>Breitbild</PresentationFormat>
  <Paragraphs>144</Paragraphs>
  <Slides>20</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20</vt:i4>
      </vt:variant>
    </vt:vector>
  </HeadingPairs>
  <TitlesOfParts>
    <vt:vector size="28" baseType="lpstr">
      <vt:lpstr>Arial</vt:lpstr>
      <vt:lpstr>Calibri</vt:lpstr>
      <vt:lpstr>Calibri Light</vt:lpstr>
      <vt:lpstr>Google Sans</vt:lpstr>
      <vt:lpstr>inherit</vt:lpstr>
      <vt:lpstr>Roboto</vt:lpstr>
      <vt:lpstr>Roboto Slab</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Microsoft-Konto</dc:creator>
  <cp:lastModifiedBy>Fr. Walbroel</cp:lastModifiedBy>
  <cp:revision>40</cp:revision>
  <dcterms:created xsi:type="dcterms:W3CDTF">2021-06-21T14:19:18Z</dcterms:created>
  <dcterms:modified xsi:type="dcterms:W3CDTF">2023-12-02T09:53:21Z</dcterms:modified>
</cp:coreProperties>
</file>